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85" r:id="rId8"/>
    <p:sldId id="286" r:id="rId9"/>
    <p:sldId id="287" r:id="rId10"/>
    <p:sldId id="266" r:id="rId11"/>
    <p:sldId id="276" r:id="rId12"/>
    <p:sldId id="279" r:id="rId13"/>
    <p:sldId id="278" r:id="rId14"/>
    <p:sldId id="265" r:id="rId15"/>
    <p:sldId id="268" r:id="rId16"/>
    <p:sldId id="281" r:id="rId17"/>
    <p:sldId id="282" r:id="rId18"/>
    <p:sldId id="283" r:id="rId19"/>
    <p:sldId id="269" r:id="rId20"/>
    <p:sldId id="270" r:id="rId21"/>
    <p:sldId id="271" r:id="rId22"/>
    <p:sldId id="273" r:id="rId23"/>
    <p:sldId id="274" r:id="rId24"/>
    <p:sldId id="264" r:id="rId25"/>
    <p:sldId id="275" r:id="rId2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ago Silva" initials="HS" lastIdx="1" clrIdx="0">
    <p:extLst>
      <p:ext uri="{19B8F6BF-5375-455C-9EA6-DF929625EA0E}">
        <p15:presenceInfo xmlns:p15="http://schemas.microsoft.com/office/powerpoint/2012/main" userId="S::hyago.silva@vstelecom.com.br::1a355961-30fc-491b-b677-44b4bdacb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800"/>
    <a:srgbClr val="15FF42"/>
    <a:srgbClr val="67F983"/>
    <a:srgbClr val="FFFFFF"/>
    <a:srgbClr val="9B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1DMhVSyJQQ?feature=oembed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16BCFE9-9ADE-3661-99AD-51B09625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57" y="583009"/>
            <a:ext cx="9492188" cy="892944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DB14E9-D5FF-A783-BCC5-7D925AAF72B4}"/>
              </a:ext>
            </a:extLst>
          </p:cNvPr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0 – 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aminh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ã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1 – 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 – Moto;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3 – Ô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nibus 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4 –B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ackground (Fundo).</a:t>
            </a:r>
            <a:endParaRPr lang="pt-BR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BDECDCA-AEE0-6B8A-5128-ABD3FA9F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538115"/>
            <a:ext cx="9923632" cy="92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49EE820-1B8A-4C70-56C2-0A8800A0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344151"/>
            <a:ext cx="8229198" cy="54861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2E97A-4834-1571-E79A-8273699D9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3" y="2344151"/>
            <a:ext cx="8229198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4FD874B-65A0-7103-E05B-F05D98590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2330450"/>
            <a:ext cx="14935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40762" y="86847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Resultados </a:t>
            </a:r>
            <a:endParaRPr spc="-55" dirty="0"/>
          </a:p>
        </p:txBody>
      </p:sp>
      <p:graphicFrame>
        <p:nvGraphicFramePr>
          <p:cNvPr id="10" name="Google Shape;491;p37">
            <a:extLst>
              <a:ext uri="{FF2B5EF4-FFF2-40B4-BE49-F238E27FC236}">
                <a16:creationId xmlns:a16="http://schemas.microsoft.com/office/drawing/2014/main" id="{49F50AC4-68AD-A5AA-45C0-EDAD9482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25481"/>
              </p:ext>
            </p:extLst>
          </p:nvPr>
        </p:nvGraphicFramePr>
        <p:xfrm>
          <a:off x="1758950" y="2222570"/>
          <a:ext cx="13944600" cy="6398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3833633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FPS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CPU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RAM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mAP50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Precisão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Recall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F1-Score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Tamanho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544 MB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12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520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93%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480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Imagem 51">
            <a:extLst>
              <a:ext uri="{FF2B5EF4-FFF2-40B4-BE49-F238E27FC236}">
                <a16:creationId xmlns:a16="http://schemas.microsoft.com/office/drawing/2014/main" id="{F5EF2399-A93D-8336-CBA6-16937B04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35437" r="48048" b="13766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82CAF726-81F3-4463-E9CA-312A091A1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4" t="17250" r="8323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AEAA169D-D034-1D5B-C7DF-7E6CBEFAA3F2}"/>
              </a:ext>
            </a:extLst>
          </p:cNvPr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Medição:1 m </a:t>
            </a:r>
          </a:p>
          <a:p>
            <a:r>
              <a:rPr lang="pt-BR" b="1" dirty="0"/>
              <a:t>Resultado: 0.91 m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706742B5-F471-6D9F-E135-49035FBAB4B5}"/>
              </a:ext>
            </a:extLst>
          </p:cNvPr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 m </a:t>
            </a:r>
          </a:p>
          <a:p>
            <a:r>
              <a:rPr lang="pt-BR" b="1" dirty="0"/>
              <a:t>Resultado: 2.11 m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E015C962-C2E7-1084-4840-DA35C5BA0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1" r="9451"/>
          <a:stretch/>
        </p:blipFill>
        <p:spPr>
          <a:xfrm>
            <a:off x="7546114" y="1783465"/>
            <a:ext cx="4249237" cy="393592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082BA52C-8DB7-A32C-B2DF-F78A0CF9338B}"/>
              </a:ext>
            </a:extLst>
          </p:cNvPr>
          <p:cNvSpPr txBox="1"/>
          <p:nvPr/>
        </p:nvSpPr>
        <p:spPr>
          <a:xfrm>
            <a:off x="8571363" y="5738325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Medição:5 m </a:t>
            </a:r>
          </a:p>
          <a:p>
            <a:r>
              <a:rPr lang="pt-BR" b="1" dirty="0"/>
              <a:t>Resultado: 4.95 m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787DC93-91C8-D9DF-3375-C081FFCDF792}"/>
              </a:ext>
            </a:extLst>
          </p:cNvPr>
          <p:cNvSpPr txBox="1"/>
          <p:nvPr/>
        </p:nvSpPr>
        <p:spPr>
          <a:xfrm>
            <a:off x="13043300" y="588616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20.02 m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6E6E2CDB-DCE1-241E-74E9-A7A3194A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38" y="1797049"/>
            <a:ext cx="4731435" cy="3941275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C4C0E9C1-810F-F131-0A0F-A390DCF2B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" y="6656484"/>
            <a:ext cx="4415074" cy="3073170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3B4B19CB-E55F-088F-B1AC-1EE424A716B9}"/>
              </a:ext>
            </a:extLst>
          </p:cNvPr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20.08m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4F5936B-3392-3053-20EC-ACAB8113F8AF}"/>
              </a:ext>
            </a:extLst>
          </p:cNvPr>
          <p:cNvSpPr txBox="1"/>
          <p:nvPr/>
        </p:nvSpPr>
        <p:spPr>
          <a:xfrm>
            <a:off x="8252239" y="6925386"/>
            <a:ext cx="91506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Estes foram alguns testes de distância feitos, para validar se realmente estava conseguindo obter um valor mínimo confiável. Utilizamos uma trena de 30 metros para mensurar e compara o valor real com o obtido em simulação.</a:t>
            </a:r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4F7E68D2-C704-778C-23D4-A257DE8649B0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EBF742BA-42D6-E1EA-55E0-391484F1BAE9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10766DE-C74C-4719-C06A-835F30B9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" y="2248500"/>
            <a:ext cx="5272632" cy="392711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223F182-ED66-BF0E-FD46-FD62E0E7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2251545"/>
            <a:ext cx="5978300" cy="392711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1B636B3-30EF-1B7D-74BB-A18032B25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9364" y="2266145"/>
            <a:ext cx="5266686" cy="39094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356BBEC-EBE0-A096-DE60-453A0707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526" y="6277874"/>
            <a:ext cx="4847194" cy="3465589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7A8EBA5-0256-D1E4-3510-90768A969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336" y="6336719"/>
            <a:ext cx="4316672" cy="34500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9A3DC79-480A-3954-FCF8-19550C7DC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624" y="6336719"/>
            <a:ext cx="4969810" cy="3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1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F7FF7901-E9CB-4F0D-1802-73AEE9524A5B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4" name="Mídia Online 23" title="Vídeo Apresentação Disciplina de Machine Learning Avançada">
            <a:hlinkClick r:id="" action="ppaction://media"/>
            <a:extLst>
              <a:ext uri="{FF2B5EF4-FFF2-40B4-BE49-F238E27FC236}">
                <a16:creationId xmlns:a16="http://schemas.microsoft.com/office/drawing/2014/main" id="{8D627989-164F-79EF-755C-BED31979EE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39145" y="2203782"/>
            <a:ext cx="13822409" cy="77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">
            <a:extLst>
              <a:ext uri="{FF2B5EF4-FFF2-40B4-BE49-F238E27FC236}">
                <a16:creationId xmlns:a16="http://schemas.microsoft.com/office/drawing/2014/main" id="{25238277-ED9D-FE09-BA29-C2E8003B04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493" y="0"/>
            <a:ext cx="5875134" cy="103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628777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185" dirty="0"/>
              <a:t>Edge</a:t>
            </a:r>
            <a:r>
              <a:rPr sz="2950" spc="-235" dirty="0"/>
              <a:t> </a:t>
            </a:r>
            <a:r>
              <a:rPr sz="2950" spc="-105" dirty="0"/>
              <a:t>Computing</a:t>
            </a:r>
            <a:r>
              <a:rPr sz="2950" spc="-235" dirty="0"/>
              <a:t> </a:t>
            </a:r>
            <a:r>
              <a:rPr sz="2950" spc="-114" dirty="0"/>
              <a:t>Use</a:t>
            </a:r>
            <a:r>
              <a:rPr sz="2950" spc="-229" dirty="0"/>
              <a:t> </a:t>
            </a:r>
            <a:r>
              <a:rPr sz="2950" spc="-215" dirty="0"/>
              <a:t>Cases</a:t>
            </a:r>
            <a:r>
              <a:rPr sz="2950" spc="-235" dirty="0"/>
              <a:t> </a:t>
            </a:r>
            <a:r>
              <a:rPr sz="2950" spc="-30" dirty="0"/>
              <a:t>in</a:t>
            </a:r>
            <a:r>
              <a:rPr sz="2950" spc="-229" dirty="0"/>
              <a:t> </a:t>
            </a:r>
            <a:r>
              <a:rPr sz="2950" spc="-75" dirty="0"/>
              <a:t>Vehicle</a:t>
            </a:r>
            <a:r>
              <a:rPr sz="2950" spc="-235" dirty="0"/>
              <a:t> </a:t>
            </a:r>
            <a:r>
              <a:rPr sz="2950" spc="-80" dirty="0"/>
              <a:t>Tracking</a:t>
            </a:r>
            <a:endParaRPr sz="2950" dirty="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167" y="3114154"/>
            <a:ext cx="1268996" cy="1815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304" y="3433089"/>
            <a:ext cx="2213704" cy="323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165" y="3433089"/>
            <a:ext cx="2152764" cy="3238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2963" y="2949263"/>
            <a:ext cx="6901180" cy="2393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98065" marR="5080" indent="-2286000">
              <a:lnSpc>
                <a:spcPts val="3070"/>
              </a:lnSpc>
              <a:spcBef>
                <a:spcPts val="240"/>
              </a:spcBef>
              <a:tabLst>
                <a:tab pos="2447925" algn="l"/>
                <a:tab pos="4766945" algn="l"/>
              </a:tabLst>
            </a:pPr>
            <a:r>
              <a:rPr sz="2600" spc="-10" dirty="0">
                <a:latin typeface="Trebuchet MS"/>
                <a:cs typeface="Trebuchet MS"/>
              </a:rPr>
              <a:t>Various</a:t>
            </a:r>
            <a:r>
              <a:rPr sz="2600" dirty="0">
                <a:latin typeface="Trebuchet MS"/>
                <a:cs typeface="Trebuchet MS"/>
              </a:rPr>
              <a:t>		</a:t>
            </a:r>
            <a:r>
              <a:rPr sz="2600" spc="-105" dirty="0">
                <a:latin typeface="Trebuchet MS"/>
                <a:cs typeface="Trebuchet MS"/>
              </a:rPr>
              <a:t>demonstrate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effectiveness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of in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325" dirty="0">
                <a:latin typeface="Trebuchet MS"/>
                <a:cs typeface="Trebuchet MS"/>
              </a:rPr>
              <a:t>,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including</a:t>
            </a:r>
            <a:r>
              <a:rPr sz="2600" spc="-23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real-</a:t>
            </a:r>
            <a:endParaRPr sz="2600" dirty="0">
              <a:latin typeface="Trebuchet MS"/>
              <a:cs typeface="Trebuchet MS"/>
            </a:endParaRPr>
          </a:p>
          <a:p>
            <a:pPr marL="12700" marR="212725">
              <a:lnSpc>
                <a:spcPts val="3080"/>
              </a:lnSpc>
              <a:spcBef>
                <a:spcPts val="75"/>
              </a:spcBef>
            </a:pPr>
            <a:r>
              <a:rPr sz="2600" spc="-125" dirty="0">
                <a:latin typeface="Trebuchet MS"/>
                <a:cs typeface="Trebuchet MS"/>
              </a:rPr>
              <a:t>time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route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optimization,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predictive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maintenance, </a:t>
            </a:r>
            <a:r>
              <a:rPr sz="2600" spc="-55" dirty="0">
                <a:latin typeface="Trebuchet MS"/>
                <a:cs typeface="Trebuchet MS"/>
              </a:rPr>
              <a:t>and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driver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behavior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analysis.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These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applications</a:t>
            </a:r>
            <a:endParaRPr sz="2600" dirty="0">
              <a:latin typeface="Trebuchet MS"/>
              <a:cs typeface="Trebuchet MS"/>
            </a:endParaRPr>
          </a:p>
          <a:p>
            <a:pPr marL="12700" marR="654685">
              <a:lnSpc>
                <a:spcPts val="3080"/>
              </a:lnSpc>
              <a:spcBef>
                <a:spcPts val="65"/>
              </a:spcBef>
            </a:pPr>
            <a:r>
              <a:rPr sz="2600" spc="-65" dirty="0">
                <a:latin typeface="Trebuchet MS"/>
                <a:cs typeface="Trebuchet MS"/>
              </a:rPr>
              <a:t>showcase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potential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of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edge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computing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for </a:t>
            </a:r>
            <a:r>
              <a:rPr sz="2600" spc="-95" dirty="0">
                <a:latin typeface="Trebuchet MS"/>
                <a:cs typeface="Trebuchet MS"/>
              </a:rPr>
              <a:t>transforming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transportation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management.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Objetivos do projeto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247487" y="2326970"/>
            <a:ext cx="8720664" cy="78733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Contexto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A necessidade de sistemas com controle e análise de dados eficientes de rastreamento de veículos para logística, segurança e gestão de frotas.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Problema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Limitações dos sistemas tradicionais baseados em nuvem, como latência, largura de banda e custos de transmissão de dados envolvendo altos custos. Demanda de abastecimento de carros elétricos, um momento mais atual e futuro. Demanda de espaço e vagas em eventos. Controle de tempo de carros. Análise de segurança sobre carros, sendo eles roubados, ou acidentes que possam acontecer.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800" dirty="0">
              <a:latin typeface="Trebuchet MS"/>
              <a:cs typeface="Trebuchet MS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786D4B6-DC52-B167-B434-4CDD46E56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950" y="0"/>
            <a:ext cx="7143636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55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504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23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85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55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75641" y="2159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6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54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606"/>
                  </a:lnTo>
                  <a:lnTo>
                    <a:pt x="128144" y="2158"/>
                  </a:lnTo>
                  <a:lnTo>
                    <a:pt x="136145" y="723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67768" y="723"/>
                  </a:lnTo>
                  <a:lnTo>
                    <a:pt x="175769" y="2158"/>
                  </a:lnTo>
                  <a:lnTo>
                    <a:pt x="183643" y="3606"/>
                  </a:lnTo>
                  <a:lnTo>
                    <a:pt x="191517" y="5041"/>
                  </a:lnTo>
                  <a:lnTo>
                    <a:pt x="228221" y="20167"/>
                  </a:lnTo>
                  <a:lnTo>
                    <a:pt x="259209" y="44640"/>
                  </a:lnTo>
                  <a:lnTo>
                    <a:pt x="265051" y="50405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54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16"/>
                  </a:lnTo>
                  <a:lnTo>
                    <a:pt x="303152" y="151916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87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16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42"/>
                  </a:lnTo>
                  <a:lnTo>
                    <a:pt x="3601" y="185737"/>
                  </a:lnTo>
                  <a:lnTo>
                    <a:pt x="720" y="208775"/>
                  </a:lnTo>
                  <a:lnTo>
                    <a:pt x="720" y="220294"/>
                  </a:lnTo>
                  <a:lnTo>
                    <a:pt x="0" y="220294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78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57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94"/>
                  </a:lnTo>
                  <a:lnTo>
                    <a:pt x="440566" y="208775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65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94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78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60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57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94"/>
                  </a:lnTo>
                  <a:lnTo>
                    <a:pt x="720" y="220294"/>
                  </a:lnTo>
                  <a:lnTo>
                    <a:pt x="720" y="208775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42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82"/>
                  </a:lnTo>
                  <a:lnTo>
                    <a:pt x="120218" y="24485"/>
                  </a:lnTo>
                  <a:lnTo>
                    <a:pt x="141818" y="15125"/>
                  </a:lnTo>
                  <a:lnTo>
                    <a:pt x="152613" y="10807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65"/>
                  </a:lnTo>
                  <a:lnTo>
                    <a:pt x="277153" y="7924"/>
                  </a:lnTo>
                  <a:lnTo>
                    <a:pt x="320347" y="24485"/>
                  </a:lnTo>
                  <a:lnTo>
                    <a:pt x="358501" y="49682"/>
                  </a:lnTo>
                  <a:lnTo>
                    <a:pt x="367139" y="56870"/>
                  </a:lnTo>
                  <a:lnTo>
                    <a:pt x="398095" y="91427"/>
                  </a:lnTo>
                  <a:lnTo>
                    <a:pt x="421129" y="131025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42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75"/>
                  </a:lnTo>
                  <a:lnTo>
                    <a:pt x="440566" y="220294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6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6"/>
            <a:ext cx="7219949" cy="3209925"/>
          </a:xfrm>
          <a:prstGeom prst="rect">
            <a:avLst/>
          </a:prstGeo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6F92447D-2593-EFE3-B0F8-FF403CD5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442023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lang="pt-BR" sz="2800" spc="-155" dirty="0"/>
              <a:t>Implementação da solução</a:t>
            </a:r>
            <a:endParaRPr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4610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45" dirty="0"/>
              <a:t>Estudo de caso</a:t>
            </a:r>
            <a:endParaRPr spc="-195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A5E377-E295-B885-9A3A-78D03441889C}"/>
              </a:ext>
            </a:extLst>
          </p:cNvPr>
          <p:cNvSpPr txBox="1"/>
          <p:nvPr/>
        </p:nvSpPr>
        <p:spPr>
          <a:xfrm>
            <a:off x="412102" y="3778250"/>
            <a:ext cx="91503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exploração de estudos de casos reais de implementação de computação periférica no seguimento de </a:t>
            </a:r>
            <a:r>
              <a:rPr lang="pt-BR" sz="3200" dirty="0">
                <a:latin typeface="Liberation Sans Narrow"/>
              </a:rPr>
              <a:t>veículos</a:t>
            </a:r>
            <a:r>
              <a:rPr lang="pt-BR" sz="3200" dirty="0"/>
              <a:t> fornece informações valiosas sobre os benefícios tangíveis e os desafios enfrentados pelas organizações. Estes exemplos demonstram o impacto transformador da computação periférica na gestão dos transportes.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34969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85" dirty="0"/>
              <a:t>Conclusão</a:t>
            </a:r>
            <a:endParaRPr spc="-385" dirty="0"/>
          </a:p>
        </p:txBody>
      </p: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376513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lang="pt-BR" spc="-10" dirty="0"/>
              <a:t>Em conclusão, a computação periférica representa uma mudança de paradigma no seguimento de veículos, oferecendo informações em tempo real, segurança melhorada e eficiência operacional. A adoção desta tecnologia é essencial para conduzir o futuro da gestão dos transportes para soluções inteligentes e baseadas em dados.</a:t>
            </a:r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50350" y="1161455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125"/>
              </a:spcBef>
            </a:pPr>
            <a:r>
              <a:rPr lang="pt-BR" spc="-195" dirty="0"/>
              <a:t>Segurança dos dados</a:t>
            </a:r>
            <a:endParaRPr spc="-17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9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6735" y="3032204"/>
            <a:ext cx="5861303" cy="6413531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F289214D-6C62-0E88-A1B2-18FE1C33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Desafios atuais para computação de borda e visão computacional</a:t>
            </a:r>
            <a:endParaRPr spc="-90" dirty="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52410A-0F93-EF88-5ADF-5768797B1AD3}"/>
              </a:ext>
            </a:extLst>
          </p:cNvPr>
          <p:cNvSpPr txBox="1"/>
          <p:nvPr/>
        </p:nvSpPr>
        <p:spPr>
          <a:xfrm>
            <a:off x="1682750" y="3602433"/>
            <a:ext cx="10020936" cy="64241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spc="-25" dirty="0">
                <a:latin typeface="Trebuchet MS"/>
                <a:cs typeface="Trebuchet MS"/>
              </a:rPr>
              <a:t>Modelos complexos, redução de custos e desenvolvedores de soluções são escassos.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trânsito, com problemas devido a falha humana, tecnologias complexas, custosas e antigas.</a:t>
            </a: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Controle de trânsito em universidades pouco verificado e analisado.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dirty="0">
                <a:solidFill>
                  <a:schemeClr val="dk1"/>
                </a:solidFill>
                <a:latin typeface="Trebuchet MS"/>
                <a:cs typeface="Trebuchet MS"/>
                <a:sym typeface="Trebuchet MS"/>
              </a:rPr>
              <a:t>	</a:t>
            </a:r>
            <a:endParaRPr lang="pt-BR" sz="25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5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4932" y="8350250"/>
            <a:ext cx="1944258" cy="19479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20" name="object 18">
            <a:extLst>
              <a:ext uri="{FF2B5EF4-FFF2-40B4-BE49-F238E27FC236}">
                <a16:creationId xmlns:a16="http://schemas.microsoft.com/office/drawing/2014/main" id="{8AD77427-75DD-7666-87BD-E6A2B8AE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Dispositivos e arquitetura da solução</a:t>
            </a:r>
            <a:endParaRPr spc="-9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B9E890-A7AF-CE5E-1911-E68DC33CB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54" y="2936690"/>
            <a:ext cx="11544936" cy="5138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6940550" y="2178050"/>
            <a:ext cx="91506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proposta utiliza rastreamento de veículos, proporcionando análise de algumas métricas, através de um sistema com dashboard, uma solução mais eficiente e econômica em comparação às abordagens tradicionais.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Redução de Custos;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Controle de Velocidade e Distância;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Análise de Fluxo de Tráfego;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Captura e Análise;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Segurança.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Projeto e Solução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Base de dados utilizada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	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Roboflow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3600" spc="-90" dirty="0"/>
              <a:t>Divisão 70% Treino 20% validação e 10% teste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C1178-FDDC-7EDE-F27F-DAF5BB08E275}"/>
              </a:ext>
            </a:extLst>
          </p:cNvPr>
          <p:cNvSpPr txBox="1"/>
          <p:nvPr/>
        </p:nvSpPr>
        <p:spPr>
          <a:xfrm rot="17843175">
            <a:off x="8476481" y="896207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CAMINHÃO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5D50BF-97FF-961C-ACBB-1B24F965A181}"/>
              </a:ext>
            </a:extLst>
          </p:cNvPr>
          <p:cNvSpPr txBox="1"/>
          <p:nvPr/>
        </p:nvSpPr>
        <p:spPr>
          <a:xfrm rot="17843175">
            <a:off x="10019551" y="885207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CARRO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0F74D1-8842-864A-4B4D-E503D9A161CF}"/>
              </a:ext>
            </a:extLst>
          </p:cNvPr>
          <p:cNvSpPr txBox="1"/>
          <p:nvPr/>
        </p:nvSpPr>
        <p:spPr>
          <a:xfrm rot="17843175">
            <a:off x="11592326" y="876738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749E2B-0414-F37F-A490-AD831CE1945A}"/>
              </a:ext>
            </a:extLst>
          </p:cNvPr>
          <p:cNvSpPr txBox="1"/>
          <p:nvPr/>
        </p:nvSpPr>
        <p:spPr>
          <a:xfrm rot="17843175">
            <a:off x="12824750" y="888196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ONIBUS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2479EC-2389-1588-3E1E-D1C4B921F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5" b="6050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Mapeamento da área de interesse</a:t>
            </a:r>
            <a:endParaRPr spc="-9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6ABFEEE-6A67-3B95-EB29-D3AEE4AA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04" y="1996728"/>
            <a:ext cx="12841492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Velocidade</a:t>
            </a:r>
            <a:endParaRPr spc="-9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4EFEEB7-162D-A41A-EDD7-EFFB2BC5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99" y="1951366"/>
            <a:ext cx="10795902" cy="75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5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6550" y="8987499"/>
            <a:ext cx="1452640" cy="1310664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Distância</a:t>
            </a:r>
            <a:endParaRPr spc="-9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FA6EE53-2FDD-B132-2B63-4B0B826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611" y="2694117"/>
            <a:ext cx="7240641" cy="617028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2592C34-532E-48B4-1394-8925A234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" y="3076985"/>
            <a:ext cx="6880691" cy="519117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EB65225-C490-944E-0D9E-DF248E1985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514" r="7778"/>
          <a:stretch/>
        </p:blipFill>
        <p:spPr>
          <a:xfrm>
            <a:off x="4518942" y="7039347"/>
            <a:ext cx="6324600" cy="2945670"/>
          </a:xfrm>
          <a:prstGeom prst="rect">
            <a:avLst/>
          </a:prstGeom>
        </p:spPr>
      </p:pic>
      <p:cxnSp>
        <p:nvCxnSpPr>
          <p:cNvPr id="34" name="Conector: Curvo 33">
            <a:extLst>
              <a:ext uri="{FF2B5EF4-FFF2-40B4-BE49-F238E27FC236}">
                <a16:creationId xmlns:a16="http://schemas.microsoft.com/office/drawing/2014/main" id="{6B97E0A5-54C5-999E-A1C3-EF39434C5154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>
            <a:off x="6413072" y="-1134353"/>
            <a:ext cx="1778362" cy="6644315"/>
          </a:xfrm>
          <a:prstGeom prst="curvedConnector3">
            <a:avLst/>
          </a:prstGeom>
          <a:ln w="57150">
            <a:solidFill>
              <a:srgbClr val="15F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2004C23D-DC51-D607-73DB-8AB442793FF3}"/>
              </a:ext>
            </a:extLst>
          </p:cNvPr>
          <p:cNvCxnSpPr>
            <a:cxnSpLocks/>
            <a:endCxn id="32" idx="0"/>
          </p:cNvCxnSpPr>
          <p:nvPr/>
        </p:nvCxnSpPr>
        <p:spPr>
          <a:xfrm rot="5400000">
            <a:off x="6282464" y="2697401"/>
            <a:ext cx="5740724" cy="2943168"/>
          </a:xfrm>
          <a:prstGeom prst="curvedConnector3">
            <a:avLst>
              <a:gd name="adj1" fmla="val 26915"/>
            </a:avLst>
          </a:prstGeom>
          <a:ln w="57150">
            <a:solidFill>
              <a:srgbClr val="15F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8C7D95A8-56B7-D22A-94A3-5EE84C06864D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13609804" y="1643989"/>
            <a:ext cx="1406032" cy="694224"/>
          </a:xfrm>
          <a:prstGeom prst="curvedConnector3">
            <a:avLst>
              <a:gd name="adj1" fmla="val 50000"/>
            </a:avLst>
          </a:prstGeom>
          <a:ln w="57150">
            <a:solidFill>
              <a:srgbClr val="0768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ipse 61">
            <a:extLst>
              <a:ext uri="{FF2B5EF4-FFF2-40B4-BE49-F238E27FC236}">
                <a16:creationId xmlns:a16="http://schemas.microsoft.com/office/drawing/2014/main" id="{E1F91F1A-7BA7-2BF9-941B-6BECB037DC63}"/>
              </a:ext>
            </a:extLst>
          </p:cNvPr>
          <p:cNvSpPr/>
          <p:nvPr/>
        </p:nvSpPr>
        <p:spPr>
          <a:xfrm>
            <a:off x="9172730" y="359579"/>
            <a:ext cx="6757596" cy="1323295"/>
          </a:xfrm>
          <a:prstGeom prst="ellipse">
            <a:avLst/>
          </a:prstGeom>
          <a:gradFill>
            <a:gsLst>
              <a:gs pos="0">
                <a:srgbClr val="67F983"/>
              </a:gs>
              <a:gs pos="37000">
                <a:srgbClr val="9BFFC8"/>
              </a:gs>
              <a:gs pos="49000">
                <a:srgbClr val="FFFFFF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object 18">
            <a:extLst>
              <a:ext uri="{FF2B5EF4-FFF2-40B4-BE49-F238E27FC236}">
                <a16:creationId xmlns:a16="http://schemas.microsoft.com/office/drawing/2014/main" id="{6262D067-C2E0-1A3B-7A26-419FE832ABA8}"/>
              </a:ext>
            </a:extLst>
          </p:cNvPr>
          <p:cNvSpPr txBox="1">
            <a:spLocks/>
          </p:cNvSpPr>
          <p:nvPr/>
        </p:nvSpPr>
        <p:spPr>
          <a:xfrm>
            <a:off x="7960791" y="1076768"/>
            <a:ext cx="60559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800" spc="-90" dirty="0">
                <a:solidFill>
                  <a:srgbClr val="15FF42"/>
                </a:solidFill>
              </a:rPr>
              <a:t>Funções</a:t>
            </a:r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382BF7EE-52F4-0C36-9D77-77442CD2B62A}"/>
              </a:ext>
            </a:extLst>
          </p:cNvPr>
          <p:cNvSpPr txBox="1">
            <a:spLocks/>
          </p:cNvSpPr>
          <p:nvPr/>
        </p:nvSpPr>
        <p:spPr>
          <a:xfrm>
            <a:off x="10828984" y="562941"/>
            <a:ext cx="60559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800" spc="-90" dirty="0">
                <a:solidFill>
                  <a:srgbClr val="076800"/>
                </a:solidFill>
              </a:rPr>
              <a:t>Código principal</a:t>
            </a:r>
          </a:p>
        </p:txBody>
      </p:sp>
    </p:spTree>
    <p:extLst>
      <p:ext uri="{BB962C8B-B14F-4D97-AF65-F5344CB8AC3E}">
        <p14:creationId xmlns:p14="http://schemas.microsoft.com/office/powerpoint/2010/main" val="71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1569</TotalTime>
  <Words>697</Words>
  <Application>Microsoft Office PowerPoint</Application>
  <PresentationFormat>Personalizar</PresentationFormat>
  <Paragraphs>120</Paragraphs>
  <Slides>25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Liberation Sans Narrow</vt:lpstr>
      <vt:lpstr>Trebuchet MS</vt:lpstr>
      <vt:lpstr>Office Theme</vt:lpstr>
      <vt:lpstr>Apresentação do PowerPoint</vt:lpstr>
      <vt:lpstr>Objetivos do projeto</vt:lpstr>
      <vt:lpstr>Desafios atuais para computação de borda e visão computacional</vt:lpstr>
      <vt:lpstr>Dispositivos e arquitetura da solução</vt:lpstr>
      <vt:lpstr>Apresentação do PowerPoint</vt:lpstr>
      <vt:lpstr>Apresentação do PowerPoint</vt:lpstr>
      <vt:lpstr>Mapeamento da área de interesse</vt:lpstr>
      <vt:lpstr>Cálculo da Velocidade</vt:lpstr>
      <vt:lpstr>Cálculo da Distância</vt:lpstr>
      <vt:lpstr>Apresentação do PowerPoint</vt:lpstr>
      <vt:lpstr>Apresentação do PowerPoint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Edge Computing Use Cases in Vehicle Tracking</vt:lpstr>
      <vt:lpstr>Apresentação do PowerPoint</vt:lpstr>
      <vt:lpstr>Implementação da solução</vt:lpstr>
      <vt:lpstr>Estudo de caso</vt:lpstr>
      <vt:lpstr>Conclusão</vt:lpstr>
      <vt:lpstr>Segurança dos dados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Hyago Bora</dc:creator>
  <cp:lastModifiedBy>Hyago Silva</cp:lastModifiedBy>
  <cp:revision>8</cp:revision>
  <dcterms:created xsi:type="dcterms:W3CDTF">2024-05-29T12:43:17Z</dcterms:created>
  <dcterms:modified xsi:type="dcterms:W3CDTF">2024-06-20T06:10:22Z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